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7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81813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lang="en-US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0739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40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FB2D8-F812-4BC6-B7F4-63A85F4807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2E3625-A3E2-48A9-BC0E-4E1C47EB598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940121-0DBB-48AE-B945-9550C9C828D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09628D9-5766-4425-A6AF-A82C0BFE209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ACC5C9-2459-45F2-BC17-CE374C544F5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70B87C-F4A4-45FC-A6FB-C746D4C3665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4F5EC4-ABEA-471D-BFDF-2BD7666E90D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EB97D-9CDF-4D36-8FFC-F89E18BEE95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4CEF56-DC73-44A0-93E5-C2CF76A137F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8F8603-65C3-4883-94AB-9D7A4308B28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ADF753-5E1C-42A5-BBBA-7A2514F9DB5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fld id="{0CF03C75-F3F0-40B6-9E05-DB1F5EBB2E26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2970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03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9704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hlink"/>
                </a:solidFill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  <p:sp>
          <p:nvSpPr>
            <p:cNvPr id="29709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12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Culture and Cultural Change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Geography 107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b="1" smtClean="0"/>
              <a:t>culture:  </a:t>
            </a:r>
            <a:r>
              <a:rPr lang="en-US" sz="2000" smtClean="0"/>
              <a:t>the body of customary beliefs, social forms, and material traits constituting a distinct complex of tradition of a racial, religious, or social group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smtClean="0"/>
              <a:t>cultural landscape:</a:t>
            </a:r>
            <a:r>
              <a:rPr lang="en-US" sz="2000" smtClean="0"/>
              <a:t>  visible evidence of our tastes, values, aspirations, and fears</a:t>
            </a:r>
            <a:endParaRPr lang="en-US" sz="2000" b="1" smtClean="0"/>
          </a:p>
          <a:p>
            <a:pPr eaLnBrk="1" hangingPunct="1">
              <a:lnSpc>
                <a:spcPct val="90000"/>
              </a:lnSpc>
            </a:pPr>
            <a:r>
              <a:rPr lang="en-US" sz="2000" b="1" smtClean="0"/>
              <a:t>innovation:</a:t>
            </a:r>
            <a:r>
              <a:rPr lang="en-US" sz="2000" smtClean="0"/>
              <a:t>  introduction of new ideas, objects, or technologies that generally originate within the culture group.  Traditional and low technology societies generally not as innovative as modern, urban ones.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smtClean="0"/>
              <a:t>cultural lag:</a:t>
            </a:r>
            <a:r>
              <a:rPr lang="en-US" sz="2000" smtClean="0"/>
              <a:t>  when a social group is slow to adopt innovations and to adapt to changing circumstances.  Generally leads to a competitive disadvantage with competing regional peoples. </a:t>
            </a:r>
            <a:r>
              <a:rPr lang="en-US" sz="2000" i="1" smtClean="0"/>
              <a:t>example:  African droughts associated with ice ages stimulated hunting technology changes in our modern human ancestors.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smtClean="0"/>
              <a:t>diffusion:</a:t>
            </a:r>
            <a:r>
              <a:rPr lang="en-US" sz="2000" smtClean="0"/>
              <a:t>  the process by which an idea or innovation is transmitted across geographic space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smtClean="0"/>
              <a:t>relocation diffusion</a:t>
            </a:r>
            <a:r>
              <a:rPr lang="en-US" sz="2000" smtClean="0"/>
              <a:t> occurs via carriers who relocate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smtClean="0"/>
              <a:t>expansion diffusion</a:t>
            </a:r>
            <a:r>
              <a:rPr lang="en-US" sz="2000" smtClean="0"/>
              <a:t> spreads to areas neighboring the source through contact and exchange of information.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57200"/>
            <a:ext cx="8229600" cy="5668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b="1" smtClean="0"/>
              <a:t>hierarchical diffusion</a:t>
            </a:r>
            <a:r>
              <a:rPr lang="en-US" sz="2000" smtClean="0"/>
              <a:t>:  ideas leapfrog from one influential person to another, or from one urban center to another, bypassing rural areas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i="1" smtClean="0"/>
              <a:t>examples: new modes of dress, hairstyles, language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smtClean="0"/>
              <a:t>stimulus diffusion:</a:t>
            </a:r>
            <a:r>
              <a:rPr lang="en-US" sz="2000" smtClean="0"/>
              <a:t> where a specific trait is rejected, but the underlying idea is accepted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600" i="1" smtClean="0"/>
              <a:t>example of Siberian Chukchi domesticating reindeer, but only after observing horses and cattle domesticated by peoples south of them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smtClean="0"/>
              <a:t>distance decay:</a:t>
            </a:r>
            <a:r>
              <a:rPr lang="en-US" sz="2000" smtClean="0"/>
              <a:t>  the declining intensity of any activity, process, or function with increasing distance from its point of origin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smtClean="0"/>
              <a:t>absorbing barrier:</a:t>
            </a:r>
            <a:r>
              <a:rPr lang="en-US" sz="2000" smtClean="0"/>
              <a:t> something that halts diffusion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smtClean="0"/>
              <a:t>permeable barrier:</a:t>
            </a:r>
            <a:r>
              <a:rPr lang="en-US" sz="2000" smtClean="0"/>
              <a:t> a barrier that allows part of the innovation to diffuse through but acts to weaken and retard the continued spread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smtClean="0"/>
              <a:t>sigmoidal adoption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b="1" smtClean="0"/>
              <a:t>acculturation:</a:t>
            </a:r>
            <a:r>
              <a:rPr lang="en-US" sz="2000" smtClean="0"/>
              <a:t> the process of adopting some aspect of another culture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Forces in cultural development: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4419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100" b="1" smtClean="0"/>
              <a:t>Endogenous factors</a:t>
            </a:r>
            <a:r>
              <a:rPr lang="en-US" sz="2100" smtClean="0"/>
              <a:t>:  elements of the specific local environment or of local cultural history (site, region specific)</a:t>
            </a:r>
          </a:p>
          <a:p>
            <a:pPr eaLnBrk="1" hangingPunct="1">
              <a:lnSpc>
                <a:spcPct val="80000"/>
              </a:lnSpc>
            </a:pPr>
            <a:endParaRPr lang="en-US" sz="2100" smtClean="0"/>
          </a:p>
          <a:p>
            <a:pPr eaLnBrk="1" hangingPunct="1">
              <a:lnSpc>
                <a:spcPct val="80000"/>
              </a:lnSpc>
            </a:pPr>
            <a:r>
              <a:rPr lang="en-US" sz="2100" b="1" smtClean="0"/>
              <a:t>Exogenous factors</a:t>
            </a:r>
            <a:r>
              <a:rPr lang="en-US" sz="2100" smtClean="0"/>
              <a:t>: the influence of elements of other places/regions (situation)</a:t>
            </a:r>
          </a:p>
          <a:p>
            <a:pPr eaLnBrk="1" hangingPunct="1">
              <a:lnSpc>
                <a:spcPct val="80000"/>
              </a:lnSpc>
            </a:pPr>
            <a:endParaRPr lang="en-US" sz="2100" smtClean="0"/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Which of the above two were most significant 5,000-10,000 years ago?</a:t>
            </a:r>
          </a:p>
          <a:p>
            <a:pPr eaLnBrk="1" hangingPunct="1">
              <a:lnSpc>
                <a:spcPct val="80000"/>
              </a:lnSpc>
            </a:pPr>
            <a:endParaRPr lang="en-US" sz="2100" smtClean="0"/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Which has become increasingly more significant in more recent times?</a:t>
            </a:r>
          </a:p>
          <a:p>
            <a:pPr eaLnBrk="1" hangingPunct="1">
              <a:lnSpc>
                <a:spcPct val="80000"/>
              </a:lnSpc>
            </a:pPr>
            <a:endParaRPr lang="en-US" sz="2100" smtClean="0"/>
          </a:p>
          <a:p>
            <a:pPr eaLnBrk="1" hangingPunct="1">
              <a:lnSpc>
                <a:spcPct val="80000"/>
              </a:lnSpc>
            </a:pPr>
            <a:r>
              <a:rPr lang="en-US" sz="2100" smtClean="0"/>
              <a:t>Through trade, global communication, and transportation, the balance has shifted to exog. factors, away from engog. factors.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194</TotalTime>
  <Words>388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Wingdings</vt:lpstr>
      <vt:lpstr>Calibri</vt:lpstr>
      <vt:lpstr>Arial Black</vt:lpstr>
      <vt:lpstr>Times New Roman</vt:lpstr>
      <vt:lpstr>Pixel</vt:lpstr>
      <vt:lpstr>Culture and Cultural Change</vt:lpstr>
      <vt:lpstr>Slide 2</vt:lpstr>
      <vt:lpstr>Slide 3</vt:lpstr>
      <vt:lpstr>Forces in cultural development:</vt:lpstr>
    </vt:vector>
  </TitlesOfParts>
  <Company>Western Oregon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Cultural Change</dc:title>
  <dc:creator>mcgladm</dc:creator>
  <cp:lastModifiedBy>Western Oregon University</cp:lastModifiedBy>
  <cp:revision>17</cp:revision>
  <dcterms:created xsi:type="dcterms:W3CDTF">2007-04-05T23:44:39Z</dcterms:created>
  <dcterms:modified xsi:type="dcterms:W3CDTF">2012-04-04T19:57:25Z</dcterms:modified>
</cp:coreProperties>
</file>